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5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541"/>
    <a:srgbClr val="0088CE"/>
    <a:srgbClr val="7BA797"/>
    <a:srgbClr val="7AA591"/>
    <a:srgbClr val="7CA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60"/>
  </p:normalViewPr>
  <p:slideViewPr>
    <p:cSldViewPr snapToGrid="0">
      <p:cViewPr>
        <p:scale>
          <a:sx n="80" d="100"/>
          <a:sy n="80" d="100"/>
        </p:scale>
        <p:origin x="92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1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3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3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4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7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9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7569674" y="2673111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95528" y="2144062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1752595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05" y="356346"/>
            <a:ext cx="6867525" cy="723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8" y="210465"/>
            <a:ext cx="1515487" cy="10036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546962" y="0"/>
            <a:ext cx="3645038" cy="1351745"/>
            <a:chOff x="8405921" y="2286475"/>
            <a:chExt cx="2612039" cy="986470"/>
          </a:xfrm>
        </p:grpSpPr>
        <p:sp>
          <p:nvSpPr>
            <p:cNvPr id="20" name="Isosceles Triangle 19"/>
            <p:cNvSpPr/>
            <p:nvPr/>
          </p:nvSpPr>
          <p:spPr>
            <a:xfrm rot="16200000">
              <a:off x="8321653" y="2370743"/>
              <a:ext cx="986470" cy="817934"/>
            </a:xfrm>
            <a:prstGeom prst="triangle">
              <a:avLst/>
            </a:prstGeom>
            <a:solidFill>
              <a:srgbClr val="008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223855" y="2286475"/>
              <a:ext cx="1794105" cy="986470"/>
            </a:xfrm>
            <a:prstGeom prst="rect">
              <a:avLst/>
            </a:prstGeom>
            <a:solidFill>
              <a:srgbClr val="008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59621" y="-36377"/>
            <a:ext cx="3732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Heather Moore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Elizabeth MacCready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Molly Ostheller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01808" y="1384995"/>
            <a:ext cx="4452341" cy="2022105"/>
            <a:chOff x="83110" y="1397409"/>
            <a:chExt cx="4452341" cy="20221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0" y="1397409"/>
              <a:ext cx="4452341" cy="20221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44199" y="1617153"/>
              <a:ext cx="3930162" cy="1582615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8399" y="1590920"/>
              <a:ext cx="1262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Problem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" y="1855254"/>
            <a:ext cx="517984" cy="517984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508438" y="1384995"/>
            <a:ext cx="3481753" cy="5077034"/>
            <a:chOff x="8350086" y="1384995"/>
            <a:chExt cx="3481753" cy="507703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r="15941"/>
            <a:stretch/>
          </p:blipFill>
          <p:spPr>
            <a:xfrm>
              <a:off x="8350086" y="1384995"/>
              <a:ext cx="3481753" cy="5077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8576294" y="1617153"/>
              <a:ext cx="3042139" cy="4638452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76294" y="1637039"/>
              <a:ext cx="1262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1810" y="3340713"/>
            <a:ext cx="4452337" cy="3124402"/>
            <a:chOff x="4718914" y="4007183"/>
            <a:chExt cx="3449191" cy="258666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914" y="4007183"/>
              <a:ext cx="3449191" cy="25866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4897315" y="4220564"/>
              <a:ext cx="3042139" cy="2159904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8936" y="4206271"/>
              <a:ext cx="1584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 Steps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79" y="2718119"/>
            <a:ext cx="517984" cy="5179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2836" y="3560459"/>
            <a:ext cx="517984" cy="5179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72207" y="6426271"/>
            <a:ext cx="517984" cy="5179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" y="6397476"/>
            <a:ext cx="517984" cy="517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618" y="1875732"/>
            <a:ext cx="3496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majority of shark and ray species are data deficient.</a:t>
            </a:r>
          </a:p>
          <a:p>
            <a:r>
              <a:rPr lang="en-US" sz="1200" dirty="0" smtClean="0"/>
              <a:t>Collaboration and sample sharing between researchers is hampered by distance and </a:t>
            </a:r>
          </a:p>
          <a:p>
            <a:r>
              <a:rPr lang="en-US" sz="1200" dirty="0" smtClean="0"/>
              <a:t>lack of communication opportunities.</a:t>
            </a:r>
          </a:p>
          <a:p>
            <a:r>
              <a:rPr lang="en-US" sz="1200" dirty="0" smtClean="0"/>
              <a:t>This results in wasted samples, and </a:t>
            </a:r>
          </a:p>
          <a:p>
            <a:r>
              <a:rPr lang="en-US" sz="1200" dirty="0" smtClean="0"/>
              <a:t>wasted research opportunities.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06383" y="2090473"/>
            <a:ext cx="2698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Our solution was to build a web app that allows for collaboration between scientists.</a:t>
            </a:r>
          </a:p>
          <a:p>
            <a:r>
              <a:rPr lang="en-US" sz="1200" dirty="0" smtClean="0"/>
              <a:t>We made sure that attribution of work and samples were at the forefront of the sharing process.</a:t>
            </a:r>
          </a:p>
          <a:p>
            <a:r>
              <a:rPr lang="en-US" sz="1200" dirty="0" smtClean="0"/>
              <a:t>Attribution is agreed upon before using the site, and before negotiating for any particular sample.</a:t>
            </a:r>
          </a:p>
          <a:p>
            <a:r>
              <a:rPr lang="en-US" sz="1200" dirty="0" smtClean="0"/>
              <a:t>We made sure that there was a minimal barrier to entry by mimicking existing processes for researchers, both online and offline.</a:t>
            </a:r>
          </a:p>
          <a:p>
            <a:r>
              <a:rPr lang="en-US" sz="1200" dirty="0" smtClean="0"/>
              <a:t>This included our sample uploading process, which follows how samples are often stored offline.</a:t>
            </a:r>
          </a:p>
          <a:p>
            <a:r>
              <a:rPr lang="en-US" sz="1200" dirty="0" smtClean="0"/>
              <a:t>The site is cloud hosted for global accessibility through Amazon Web Services, and is custom built using MySQL and PHP on a Twitter Bootstrap framework.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6047" y="3982576"/>
            <a:ext cx="3669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Shark Share will go live for researcher use this summer.</a:t>
            </a:r>
          </a:p>
          <a:p>
            <a:r>
              <a:rPr lang="en-US" sz="1200" dirty="0" smtClean="0"/>
              <a:t>Leveraging the sponsor’s presence and activity in relevant social media networks, they hope to grow their user base significantly in the next year.</a:t>
            </a:r>
          </a:p>
          <a:p>
            <a:r>
              <a:rPr lang="en-US" sz="1200" dirty="0" smtClean="0"/>
              <a:t>The taxonomy will continue to be updated through the interface built to reflect changes in the field.</a:t>
            </a:r>
            <a:endParaRPr lang="en-US" sz="1200" dirty="0"/>
          </a:p>
          <a:p>
            <a:r>
              <a:rPr lang="en-US" sz="1200" dirty="0" smtClean="0"/>
              <a:t>Shark Share will promote the application at a series of conferences throughout the summer.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396346">
            <a:off x="3124569" y="2056264"/>
            <a:ext cx="1369054" cy="1178538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4855956" y="4675639"/>
            <a:ext cx="3450671" cy="1790164"/>
            <a:chOff x="4855957" y="4099528"/>
            <a:chExt cx="3450671" cy="2490133"/>
          </a:xfrm>
        </p:grpSpPr>
        <p:grpSp>
          <p:nvGrpSpPr>
            <p:cNvPr id="52" name="Group 51"/>
            <p:cNvGrpSpPr/>
            <p:nvPr/>
          </p:nvGrpSpPr>
          <p:grpSpPr>
            <a:xfrm>
              <a:off x="4855957" y="4099528"/>
              <a:ext cx="3450671" cy="2490133"/>
              <a:chOff x="110410" y="3555493"/>
              <a:chExt cx="4425041" cy="309498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10" y="3555493"/>
                <a:ext cx="4425041" cy="309498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334757" y="3901592"/>
                <a:ext cx="3976346" cy="2448055"/>
              </a:xfrm>
              <a:prstGeom prst="rect">
                <a:avLst/>
              </a:pr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69571" y="3791179"/>
                <a:ext cx="2457875" cy="50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154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Our Sponsor</a:t>
                </a:r>
                <a:endParaRPr lang="en-US" sz="2000" b="1" dirty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88576" y="4255388"/>
              <a:ext cx="517984" cy="64992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992266" y="4662124"/>
              <a:ext cx="3139414" cy="1669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Shark Share Global was founded by </a:t>
              </a:r>
              <a:r>
                <a:rPr lang="en-US" sz="1200" dirty="0" err="1" smtClean="0"/>
                <a:t>Madi</a:t>
              </a:r>
              <a:r>
                <a:rPr lang="en-US" sz="1200" dirty="0" smtClean="0"/>
                <a:t> Green and Lauren Meyer for the purpose of fostering global collaboration amongst their fellow shark scientists. Funding for the project </a:t>
              </a:r>
            </a:p>
            <a:p>
              <a:r>
                <a:rPr lang="en-US" sz="1200" dirty="0" smtClean="0"/>
                <a:t>was provided by a generous grant</a:t>
              </a:r>
            </a:p>
            <a:p>
              <a:r>
                <a:rPr lang="en-US" sz="1200" dirty="0" smtClean="0"/>
                <a:t>from the Save our Seas Foundation.</a:t>
              </a:r>
              <a:endParaRPr lang="en-US" sz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749037" y="2362074"/>
            <a:ext cx="56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Data Deficient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3416853" y="2527788"/>
            <a:ext cx="56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Data Sufficient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836782" y="2894092"/>
            <a:ext cx="72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(Human-Threatened)</a:t>
            </a:r>
            <a:endParaRPr lang="en-US" sz="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46268" y="2263858"/>
            <a:ext cx="360155" cy="389907"/>
          </a:xfrm>
          <a:prstGeom prst="line">
            <a:avLst/>
          </a:prstGeom>
          <a:ln w="19050">
            <a:solidFill>
              <a:srgbClr val="001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01879" y="2648533"/>
            <a:ext cx="425626" cy="318882"/>
          </a:xfrm>
          <a:prstGeom prst="line">
            <a:avLst/>
          </a:prstGeom>
          <a:ln w="19050">
            <a:solidFill>
              <a:srgbClr val="001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776146" y="2977111"/>
            <a:ext cx="1109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Of 2,041 species</a:t>
            </a:r>
            <a:endParaRPr lang="en-US" sz="1000" b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4855957" y="1384994"/>
            <a:ext cx="3450673" cy="3331054"/>
            <a:chOff x="4855957" y="1384994"/>
            <a:chExt cx="3450673" cy="3331054"/>
          </a:xfrm>
        </p:grpSpPr>
        <p:grpSp>
          <p:nvGrpSpPr>
            <p:cNvPr id="49" name="Group 48"/>
            <p:cNvGrpSpPr/>
            <p:nvPr/>
          </p:nvGrpSpPr>
          <p:grpSpPr>
            <a:xfrm>
              <a:off x="4855957" y="1384994"/>
              <a:ext cx="3450673" cy="3310305"/>
              <a:chOff x="4717432" y="1348618"/>
              <a:chExt cx="3450673" cy="258873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432" y="1348618"/>
                <a:ext cx="3450673" cy="258873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4921698" y="1499949"/>
                <a:ext cx="3042139" cy="2275149"/>
              </a:xfrm>
              <a:prstGeom prst="rect">
                <a:avLst/>
              </a:pr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21698" y="1484732"/>
                <a:ext cx="12621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154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Process</a:t>
                </a:r>
                <a:endParaRPr lang="en-US" sz="2000" b="1" dirty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5066905" y="1853726"/>
              <a:ext cx="301489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Gathering our requirements, we learned that our audience 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Comfortable with basic computer functionality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Storing data in spreadsheet formats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Not used to online research collaboration and concerned about the sample-sharing process.</a:t>
              </a:r>
            </a:p>
            <a:p>
              <a:r>
                <a:rPr lang="en-US" sz="1200" dirty="0" smtClean="0"/>
                <a:t>We needed to maximize reach, minimize maintenance, and run on low cost. </a:t>
              </a:r>
            </a:p>
            <a:p>
              <a:r>
                <a:rPr lang="en-US" sz="1200" dirty="0" smtClean="0"/>
                <a:t>We needed a low barrier for adoption for both the audience and our sponsor.</a:t>
              </a:r>
            </a:p>
            <a:p>
              <a:r>
                <a:rPr lang="en-US" sz="1200" dirty="0" smtClean="0"/>
                <a:t>We needed to set scope boundaries early to accommodate our small team size.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73" y="2260844"/>
            <a:ext cx="517984" cy="5179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73926" y="5680255"/>
            <a:ext cx="1334202" cy="371644"/>
            <a:chOff x="7125419" y="5689147"/>
            <a:chExt cx="1334202" cy="371644"/>
          </a:xfrm>
        </p:grpSpPr>
        <p:sp>
          <p:nvSpPr>
            <p:cNvPr id="6" name="Rounded Rectangle 5"/>
            <p:cNvSpPr/>
            <p:nvPr/>
          </p:nvSpPr>
          <p:spPr>
            <a:xfrm>
              <a:off x="7125419" y="5689147"/>
              <a:ext cx="1334202" cy="371644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404" y="5696085"/>
              <a:ext cx="1193615" cy="35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382</TotalTime>
  <Words>365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 Light</vt:lpstr>
      <vt:lpstr>Helvetica</vt:lpstr>
      <vt:lpstr>Metropolitan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Moore</dc:creator>
  <cp:lastModifiedBy>Heather Moore</cp:lastModifiedBy>
  <cp:revision>32</cp:revision>
  <dcterms:created xsi:type="dcterms:W3CDTF">2016-05-12T17:37:05Z</dcterms:created>
  <dcterms:modified xsi:type="dcterms:W3CDTF">2016-05-13T18:01:32Z</dcterms:modified>
</cp:coreProperties>
</file>